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3"/>
  </p:notesMasterIdLst>
  <p:sldIdLst>
    <p:sldId id="256" r:id="rId5"/>
    <p:sldId id="270" r:id="rId6"/>
    <p:sldId id="268" r:id="rId7"/>
    <p:sldId id="273" r:id="rId8"/>
    <p:sldId id="272" r:id="rId9"/>
    <p:sldId id="259" r:id="rId10"/>
    <p:sldId id="258" r:id="rId11"/>
    <p:sldId id="278" r:id="rId12"/>
    <p:sldId id="279" r:id="rId13"/>
    <p:sldId id="281" r:id="rId14"/>
    <p:sldId id="280" r:id="rId15"/>
    <p:sldId id="282" r:id="rId16"/>
    <p:sldId id="283" r:id="rId17"/>
    <p:sldId id="274" r:id="rId18"/>
    <p:sldId id="275" r:id="rId19"/>
    <p:sldId id="277" r:id="rId20"/>
    <p:sldId id="271" r:id="rId21"/>
    <p:sldId id="276" r:id="rId2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BE390E-3782-4E53-BE3E-E85ACEDDF10A}">
  <a:tblStyle styleId="{F8BE390E-3782-4E53-BE3E-E85ACEDDF1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a55c21b0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a55c21b0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219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a55c21b0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a55c21b0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966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a55c21b0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a55c21b0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298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a55c21b0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a55c21b0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12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a55c21b0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a55c21b0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03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b94e0248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b94e0248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35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a55c21b0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a55c21b0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690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b94e0248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b94e0248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648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a55c21b0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a55c21b0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a55c21b0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a55c21b0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429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b94e0248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b94e0248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93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a55c21b0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a55c21b0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65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b94e0248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b94e0248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a55c21b0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a55c21b0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a55c21b0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a55c21b0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21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a55c21b0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a55c21b0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46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CC527-AABD-EA04-B386-FCD4FA661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028A9-8BE6-4B2D-D14E-73D95F8F4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9357-DA03-F96B-4E9F-D3FF7FD7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D41DE-8ACF-389B-A5D3-F8A38250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4A9BB-8A38-6525-3BAE-7AE48C76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57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7F5B-361D-9E16-3CE3-5AA627DA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0A370-2531-A143-6A2F-05560E896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C0C85-5158-E734-02DF-E483194A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74266-8D33-2347-DDE0-C2E34979E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6712A-0A7A-A3C8-91E4-0BD07228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7615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41F90-B2DE-64FF-631E-8E4024187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1D733-E179-72EC-C040-9683CB9FD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7EE05-E071-CEEF-5EAE-DC4BE2C7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D18A4-0D91-5718-B7A5-A62B737FC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B99A7-1260-379D-17CE-A5FB5FA5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2437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961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63FB-E303-4828-6567-E7272317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2D433-4E96-EC96-6059-264A6C15E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03439-60FA-E52F-4E9C-62C0829C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12C1D-AAED-4E37-72E7-3413DE28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398DD-1245-6DD6-C5DC-70D49ED3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9976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787E-A7D8-7115-2B09-1384EB20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049BC-A2EC-14C4-9AE9-505B7719F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DAE7E-7242-F104-04E8-83AF7D0E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0C99A-CBE6-0363-7DB0-82A9283E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3FF8A-E9E8-6462-8D6D-62E5FA99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8639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D0F5-6061-14EE-2020-655B9410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342FD-A016-34DD-E976-E8551A785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AD24D-64D4-45CC-7AA8-C1F65F1D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BAD27-348E-EEA5-8CE7-97F14AE3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F2568-8643-C1E9-D66C-A6CED17B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0BD44-A4DD-9E6C-9C00-07362835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3703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5297-7A3D-2595-C4CD-179811BB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E5F8-3D81-B94A-9DAD-9F610267A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02889-81AC-84D7-4779-1D7519327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3DDCF-4D91-4E1A-7213-61A99C940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3A40E-1E81-CD70-FCE9-472DFE0FD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9120E-E44D-012E-14A3-DEFF01DB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BFFE2-11DC-0D9F-047E-01DCB76C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F1499-6252-0827-F670-4ED65E2F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8287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D636-3F41-6570-464F-2796CBF3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6EF38-7006-7FEA-4980-ED8EC6CE6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4820A-8B78-052D-907E-E7F790281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8A1D6-3D70-3275-84E6-F8FBFDE1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66762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9D1671-4454-3FA4-FCE0-3F3CFD56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91882-C2FC-0076-FEB4-AB56BCC8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E9049-A856-CCE2-591C-8B0C5D2F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F0AC-FAB6-A7A5-065E-272D106B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9F93-76A0-DFE3-3ECF-D19C88F3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62A0D-6912-DF1C-964A-1779C6BF6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5E64A-2273-14B5-BB70-8970FA0B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9C0A2-7465-4244-7922-C6ECD0948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0C683-5001-F952-5B40-E8F30AF7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41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127A-5737-38A8-FFBD-6AEC5D8B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190D17-1C3F-8C12-8227-3FCE7B1B3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1CDD5-BE24-BF00-AD4C-5096C00DB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E79EE-4D5F-F5F8-F450-63CE210D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3D2BC-36CD-AA75-031C-41E0AC9C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082F1-955B-DAF2-88FA-46D222BF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7734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F0C96-B0C4-30AF-8C71-C4FA7945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63DA0-A68E-BA55-00A3-65D85316C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36591-523E-CD55-9003-F9541307C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18AD7D-6687-4256-A8A7-158F39B24E1E}" type="datetimeFigureOut">
              <a:rPr lang="pt-BR" smtClean="0"/>
              <a:t>16/10/2024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2C8A8-A68A-9FD3-1276-7B4292429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8C9CA-6542-01F5-FCBB-9EB998304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B1584A7-8679-2537-D690-A1AA7D78BCF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515350" y="0"/>
            <a:ext cx="6286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6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hyperlink" Target="https://calculator.aws/#/estimate?id=c1c5210ac1e6c6bc7d7b3148e0c993230981c1b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fif"/><Relationship Id="rId7" Type="http://schemas.openxmlformats.org/officeDocument/2006/relationships/image" Target="../media/image15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fif"/><Relationship Id="rId5" Type="http://schemas.openxmlformats.org/officeDocument/2006/relationships/image" Target="../media/image13.jfif"/><Relationship Id="rId10" Type="http://schemas.openxmlformats.org/officeDocument/2006/relationships/hyperlink" Target="https://www.linkedin.com/in/brunohenriquenunes/" TargetMode="External"/><Relationship Id="rId4" Type="http://schemas.openxmlformats.org/officeDocument/2006/relationships/image" Target="../media/image12.jfif"/><Relationship Id="rId9" Type="http://schemas.openxmlformats.org/officeDocument/2006/relationships/hyperlink" Target="https://pixabay.com/fr/linkedin-m%C3%A9dias-sociaux-internet-2815969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Video 89" descr="Planeamento de pessoas">
            <a:extLst>
              <a:ext uri="{FF2B5EF4-FFF2-40B4-BE49-F238E27FC236}">
                <a16:creationId xmlns:a16="http://schemas.microsoft.com/office/drawing/2014/main" id="{E6202117-B56F-9A7B-2E92-407138A0A7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284"/>
          <a:stretch/>
        </p:blipFill>
        <p:spPr>
          <a:xfrm>
            <a:off x="1" y="10"/>
            <a:ext cx="9143999" cy="51434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F92D619-1C5C-7710-BF12-0237EF69E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7436" y="1299989"/>
            <a:ext cx="3139807" cy="202710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Alcance Global</a:t>
            </a:r>
            <a:br>
              <a:rPr lang="pt-BR" dirty="0"/>
            </a:br>
            <a:r>
              <a:rPr lang="pt-BR" b="1" dirty="0"/>
              <a:t>Grupo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 descr="Vista superior de materiais escolares, auscultadores e iPad numa superfície branca">
            <a:extLst>
              <a:ext uri="{FF2B5EF4-FFF2-40B4-BE49-F238E27FC236}">
                <a16:creationId xmlns:a16="http://schemas.microsoft.com/office/drawing/2014/main" id="{D3F53001-F54F-E271-DA53-C05C4510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63"/>
          <a:stretch/>
        </p:blipFill>
        <p:spPr>
          <a:xfrm>
            <a:off x="20" y="10"/>
            <a:ext cx="3863363" cy="5143490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653359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4478772" y="735019"/>
            <a:ext cx="4083287" cy="292257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r>
              <a:rPr lang="pt-B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Banco de Dados e Cache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endParaRPr lang="pt-BR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RDS com Auto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RDS (PostgreSQL ou MySQL) pode ser configurado com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auto-scaling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para otimizar custos e disponibilidade. Utilize uma instância com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multi-AZ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para maior resiliência.</a:t>
            </a: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DynamoDB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Para dados de sessão e armazenamento de dados que requerem alta disponibilidade e latência ultra baixa.</a:t>
            </a: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ElastiCache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Para melhorar a performance do banco de dados com cache, especialmente se houver alta demanda por leitura e escrita.</a:t>
            </a: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S3: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Para armazenar arquivos estáticos (imagens, vídeos, etc.) e garantir distribuição eficiente com baixo custo. Pode ser usado para backups e armazenamento de dados de longo prazo.</a:t>
            </a: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EBS (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Block Store)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: Para fornecer armazenamento persistente para instâncias EC2 com volumes otimizados para baixo custo.</a:t>
            </a:r>
          </a:p>
        </p:txBody>
      </p:sp>
    </p:spTree>
    <p:extLst>
      <p:ext uri="{BB962C8B-B14F-4D97-AF65-F5344CB8AC3E}">
        <p14:creationId xmlns:p14="http://schemas.microsoft.com/office/powerpoint/2010/main" val="8416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 descr="Vista superior de materiais escolares, auscultadores e iPad numa superfície branca">
            <a:extLst>
              <a:ext uri="{FF2B5EF4-FFF2-40B4-BE49-F238E27FC236}">
                <a16:creationId xmlns:a16="http://schemas.microsoft.com/office/drawing/2014/main" id="{D3F53001-F54F-E271-DA53-C05C4510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63"/>
          <a:stretch/>
        </p:blipFill>
        <p:spPr>
          <a:xfrm>
            <a:off x="20" y="10"/>
            <a:ext cx="3863363" cy="5143490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653359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4478772" y="735019"/>
            <a:ext cx="4083287" cy="292257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r>
              <a:rPr lang="pt-B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endParaRPr lang="pt-BR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MFA e AWS Cognito: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Gerenciar permissões granulares e implementar a autenticação multifator para garantir segurança. O AWS Cognito também permite controle de acesso a serviços de maneira centralizada.</a:t>
            </a: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AWS WAF e Shield: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Para proteção contra ataques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DDoS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e vulnerabilidades na aplicação web.</a:t>
            </a: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KMS (Key Management Service):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Para gerenciamento e criptografia de chaves, garantindo que os dados estejam sempre seguros.</a:t>
            </a: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AWS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GuardDuty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Para monitorar ameaças e segurança dos dados, ajudando a identificar possíveis vulnerabilidades de segurança.</a:t>
            </a:r>
          </a:p>
        </p:txBody>
      </p:sp>
    </p:spTree>
    <p:extLst>
      <p:ext uri="{BB962C8B-B14F-4D97-AF65-F5344CB8AC3E}">
        <p14:creationId xmlns:p14="http://schemas.microsoft.com/office/powerpoint/2010/main" val="21914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 descr="Vista superior de materiais escolares, auscultadores e iPad numa superfície branca">
            <a:extLst>
              <a:ext uri="{FF2B5EF4-FFF2-40B4-BE49-F238E27FC236}">
                <a16:creationId xmlns:a16="http://schemas.microsoft.com/office/drawing/2014/main" id="{D3F53001-F54F-E271-DA53-C05C4510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63"/>
          <a:stretch/>
        </p:blipFill>
        <p:spPr>
          <a:xfrm>
            <a:off x="20" y="10"/>
            <a:ext cx="3863363" cy="5143490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653359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4478772" y="735019"/>
            <a:ext cx="4083287" cy="292257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r>
              <a:rPr lang="pt-B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Monitoramento e Automação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endParaRPr lang="pt-BR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CloudWatch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Alarms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: Para monitorar a saúde da infraestrutura e criar alarmes em caso de falhas ou uso excessivo de recursos.</a:t>
            </a: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CloudTrail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: Para auditar as ações e monitorar o desempenho da aplicação e detectar problemas.</a:t>
            </a:r>
          </a:p>
        </p:txBody>
      </p:sp>
    </p:spTree>
    <p:extLst>
      <p:ext uri="{BB962C8B-B14F-4D97-AF65-F5344CB8AC3E}">
        <p14:creationId xmlns:p14="http://schemas.microsoft.com/office/powerpoint/2010/main" val="266506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 descr="Vista superior de materiais escolares, auscultadores e iPad numa superfície branca">
            <a:extLst>
              <a:ext uri="{FF2B5EF4-FFF2-40B4-BE49-F238E27FC236}">
                <a16:creationId xmlns:a16="http://schemas.microsoft.com/office/drawing/2014/main" id="{D3F53001-F54F-E271-DA53-C05C4510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63"/>
          <a:stretch/>
        </p:blipFill>
        <p:spPr>
          <a:xfrm>
            <a:off x="20" y="10"/>
            <a:ext cx="3863363" cy="5143490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653359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4478772" y="735019"/>
            <a:ext cx="4083287" cy="292257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r>
              <a:rPr lang="pt-B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Automação de Infraestrutura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AWS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CloudFormation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Para automatizar o provisionamento e a configuração da infraestrutura, facilitando o gerenciamento e o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de forma eficiente.</a:t>
            </a:r>
          </a:p>
        </p:txBody>
      </p:sp>
    </p:spTree>
    <p:extLst>
      <p:ext uri="{BB962C8B-B14F-4D97-AF65-F5344CB8AC3E}">
        <p14:creationId xmlns:p14="http://schemas.microsoft.com/office/powerpoint/2010/main" val="249250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82458" y="313407"/>
            <a:ext cx="2678858" cy="26801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300" kern="1200" dirty="0" err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Estimativa</a:t>
            </a:r>
            <a:r>
              <a:rPr lang="en-US" sz="4300" kern="1200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 de custos</a:t>
            </a:r>
          </a:p>
        </p:txBody>
      </p:sp>
      <p:sp>
        <p:nvSpPr>
          <p:cNvPr id="10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3306950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7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ED905-43F7-D4AC-5FE3-F4769D0F7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2453821"/>
            <a:ext cx="8661654" cy="1732329"/>
          </a:xfrm>
          <a:prstGeom prst="rect">
            <a:avLst/>
          </a:prstGeom>
        </p:spPr>
      </p:pic>
      <p:sp>
        <p:nvSpPr>
          <p:cNvPr id="5" name="Google Shape;116;p17">
            <a:extLst>
              <a:ext uri="{FF2B5EF4-FFF2-40B4-BE49-F238E27FC236}">
                <a16:creationId xmlns:a16="http://schemas.microsoft.com/office/drawing/2014/main" id="{F5CD02CA-4C58-5445-1B85-A367C3F2278F}"/>
              </a:ext>
            </a:extLst>
          </p:cNvPr>
          <p:cNvSpPr txBox="1"/>
          <p:nvPr/>
        </p:nvSpPr>
        <p:spPr>
          <a:xfrm>
            <a:off x="479160" y="1357155"/>
            <a:ext cx="8182233" cy="51555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30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Lato"/>
                <a:hlinkClick r:id="rId4"/>
              </a:rPr>
              <a:t>https://calculator.aws/#/estimate?id=c1c5210ac1e6c6bc7d7b3148e0c993230981c1bf</a:t>
            </a:r>
            <a:r>
              <a:rPr lang="en-US" sz="13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Lato"/>
              </a:rPr>
              <a:t> </a:t>
            </a:r>
          </a:p>
        </p:txBody>
      </p:sp>
      <p:pic>
        <p:nvPicPr>
          <p:cNvPr id="7" name="Graphic 6" descr="Calculator with solid fill">
            <a:extLst>
              <a:ext uri="{FF2B5EF4-FFF2-40B4-BE49-F238E27FC236}">
                <a16:creationId xmlns:a16="http://schemas.microsoft.com/office/drawing/2014/main" id="{8DCD041D-42C6-564E-5F9F-01F52F6D8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69" y="12488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82458" y="313407"/>
            <a:ext cx="2678858" cy="26801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300" kern="1200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Grupo</a:t>
            </a:r>
          </a:p>
        </p:txBody>
      </p:sp>
      <p:sp>
        <p:nvSpPr>
          <p:cNvPr id="10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3306950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28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9471D8-EB31-C8E1-99A9-B46ADAFC1A29}"/>
              </a:ext>
            </a:extLst>
          </p:cNvPr>
          <p:cNvGrpSpPr/>
          <p:nvPr/>
        </p:nvGrpSpPr>
        <p:grpSpPr>
          <a:xfrm>
            <a:off x="964683" y="90064"/>
            <a:ext cx="7486424" cy="3227755"/>
            <a:chOff x="138419" y="90064"/>
            <a:chExt cx="7486424" cy="3227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307F50-F102-0DBE-48F8-8C765E94C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204" r="19204"/>
            <a:stretch/>
          </p:blipFill>
          <p:spPr>
            <a:xfrm>
              <a:off x="138419" y="133962"/>
              <a:ext cx="1363890" cy="22143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2535BB-B597-1306-59CD-FEA90F428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410" r="19410"/>
            <a:stretch/>
          </p:blipFill>
          <p:spPr>
            <a:xfrm>
              <a:off x="1639835" y="133962"/>
              <a:ext cx="1354759" cy="2214361"/>
            </a:xfrm>
            <a:prstGeom prst="rect">
              <a:avLst/>
            </a:prstGeom>
          </p:spPr>
        </p:pic>
        <p:pic>
          <p:nvPicPr>
            <p:cNvPr id="11" name="Picture 10" descr="A person with long hair smiling&#10;&#10;Description automatically generated">
              <a:extLst>
                <a:ext uri="{FF2B5EF4-FFF2-40B4-BE49-F238E27FC236}">
                  <a16:creationId xmlns:a16="http://schemas.microsoft.com/office/drawing/2014/main" id="{A70F9BDB-7038-2EE7-3DDA-712F7E62C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672" r="12674" b="2"/>
            <a:stretch/>
          </p:blipFill>
          <p:spPr>
            <a:xfrm>
              <a:off x="3138990" y="133962"/>
              <a:ext cx="1356108" cy="221436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8498FF-AED3-FE8F-885B-C32B581CA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858" r="9858"/>
            <a:stretch/>
          </p:blipFill>
          <p:spPr>
            <a:xfrm>
              <a:off x="4639608" y="133962"/>
              <a:ext cx="1363890" cy="22143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C97AB5-3D25-10F6-73A9-2EF2E6F6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410" r="19410"/>
            <a:stretch/>
          </p:blipFill>
          <p:spPr>
            <a:xfrm>
              <a:off x="6196755" y="90064"/>
              <a:ext cx="1354759" cy="221436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92C891-5466-AC0F-5E2F-73BEF9091755}"/>
                </a:ext>
              </a:extLst>
            </p:cNvPr>
            <p:cNvSpPr txBox="1"/>
            <p:nvPr/>
          </p:nvSpPr>
          <p:spPr>
            <a:xfrm>
              <a:off x="138419" y="2348323"/>
              <a:ext cx="150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Líder de Time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893459-F4B4-FB6D-95E7-3AB71327C40D}"/>
                </a:ext>
              </a:extLst>
            </p:cNvPr>
            <p:cNvSpPr txBox="1"/>
            <p:nvPr/>
          </p:nvSpPr>
          <p:spPr>
            <a:xfrm>
              <a:off x="1670177" y="2354954"/>
              <a:ext cx="1501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Arquiteto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D71C6D-316C-E072-E8F0-4C603CE14E7A}"/>
                </a:ext>
              </a:extLst>
            </p:cNvPr>
            <p:cNvSpPr txBox="1"/>
            <p:nvPr/>
          </p:nvSpPr>
          <p:spPr>
            <a:xfrm>
              <a:off x="3077319" y="2354954"/>
              <a:ext cx="150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Especialista Cloud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711739-58F0-6E83-7EC4-453F6FF72324}"/>
                </a:ext>
              </a:extLst>
            </p:cNvPr>
            <p:cNvSpPr txBox="1"/>
            <p:nvPr/>
          </p:nvSpPr>
          <p:spPr>
            <a:xfrm>
              <a:off x="4606557" y="2359574"/>
              <a:ext cx="1501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Especialista Cloud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F045D26-B9F8-29ED-C8FF-AFF9B328D451}"/>
                </a:ext>
              </a:extLst>
            </p:cNvPr>
            <p:cNvSpPr txBox="1"/>
            <p:nvPr/>
          </p:nvSpPr>
          <p:spPr>
            <a:xfrm>
              <a:off x="6123427" y="2394489"/>
              <a:ext cx="15014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Especialista Segurança Cloud</a:t>
              </a:r>
            </a:p>
          </p:txBody>
        </p:sp>
      </p:grpSp>
      <p:pic>
        <p:nvPicPr>
          <p:cNvPr id="41" name="Picture 40" descr="A blue circle with white letters on it&#10;&#10;Description automatically generated">
            <a:extLst>
              <a:ext uri="{FF2B5EF4-FFF2-40B4-BE49-F238E27FC236}">
                <a16:creationId xmlns:a16="http://schemas.microsoft.com/office/drawing/2014/main" id="{75F7DE02-C5D4-AC85-7170-604B52ABA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38419" y="3240347"/>
            <a:ext cx="1691719" cy="1691719"/>
          </a:xfrm>
          <a:prstGeom prst="rect">
            <a:avLst/>
          </a:prstGeom>
        </p:spPr>
      </p:pic>
      <p:sp>
        <p:nvSpPr>
          <p:cNvPr id="50" name="TextBox 49">
            <a:hlinkClick r:id="rId10" tooltip="/in/brunohenriquenunes/"/>
            <a:extLst>
              <a:ext uri="{FF2B5EF4-FFF2-40B4-BE49-F238E27FC236}">
                <a16:creationId xmlns:a16="http://schemas.microsoft.com/office/drawing/2014/main" id="{204E8304-C66A-2AD6-2F2D-85385C0DFA39}"/>
              </a:ext>
            </a:extLst>
          </p:cNvPr>
          <p:cNvSpPr txBox="1"/>
          <p:nvPr/>
        </p:nvSpPr>
        <p:spPr>
          <a:xfrm>
            <a:off x="1911233" y="3718442"/>
            <a:ext cx="689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/</a:t>
            </a:r>
            <a:r>
              <a:rPr lang="pt-BR" b="1" dirty="0" err="1"/>
              <a:t>brunohenriquenunes</a:t>
            </a:r>
            <a:endParaRPr lang="pt-BR" b="1" dirty="0"/>
          </a:p>
        </p:txBody>
      </p:sp>
      <p:sp>
        <p:nvSpPr>
          <p:cNvPr id="51" name="TextBox 50">
            <a:hlinkClick r:id="rId10" tooltip="/in/brunohenriquenunes/"/>
            <a:extLst>
              <a:ext uri="{FF2B5EF4-FFF2-40B4-BE49-F238E27FC236}">
                <a16:creationId xmlns:a16="http://schemas.microsoft.com/office/drawing/2014/main" id="{7E56B60F-9BD7-66E9-9F50-C0F094C1DD23}"/>
              </a:ext>
            </a:extLst>
          </p:cNvPr>
          <p:cNvSpPr txBox="1"/>
          <p:nvPr/>
        </p:nvSpPr>
        <p:spPr>
          <a:xfrm>
            <a:off x="1911233" y="3454808"/>
            <a:ext cx="689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/</a:t>
            </a:r>
            <a:r>
              <a:rPr lang="pt-BR" b="1" dirty="0" err="1"/>
              <a:t>heryvelton</a:t>
            </a:r>
            <a:endParaRPr lang="pt-BR" b="1" dirty="0"/>
          </a:p>
        </p:txBody>
      </p:sp>
      <p:sp>
        <p:nvSpPr>
          <p:cNvPr id="52" name="TextBox 51">
            <a:hlinkClick r:id="rId10" tooltip="/in/brunohenriquenunes/"/>
            <a:extLst>
              <a:ext uri="{FF2B5EF4-FFF2-40B4-BE49-F238E27FC236}">
                <a16:creationId xmlns:a16="http://schemas.microsoft.com/office/drawing/2014/main" id="{6B5328B3-97FB-DF55-F598-58E28612E18F}"/>
              </a:ext>
            </a:extLst>
          </p:cNvPr>
          <p:cNvSpPr txBox="1"/>
          <p:nvPr/>
        </p:nvSpPr>
        <p:spPr>
          <a:xfrm>
            <a:off x="1911233" y="4017705"/>
            <a:ext cx="689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/</a:t>
            </a:r>
            <a:r>
              <a:rPr lang="pt-BR" b="1" dirty="0" err="1"/>
              <a:t>leticialucena</a:t>
            </a:r>
            <a:endParaRPr lang="pt-BR" b="1" dirty="0"/>
          </a:p>
        </p:txBody>
      </p:sp>
      <p:sp>
        <p:nvSpPr>
          <p:cNvPr id="53" name="TextBox 52">
            <a:hlinkClick r:id="rId10" tooltip="/in/brunohenriquenunes/"/>
            <a:extLst>
              <a:ext uri="{FF2B5EF4-FFF2-40B4-BE49-F238E27FC236}">
                <a16:creationId xmlns:a16="http://schemas.microsoft.com/office/drawing/2014/main" id="{852269DA-09FC-0E7B-921B-715CF154E58C}"/>
              </a:ext>
            </a:extLst>
          </p:cNvPr>
          <p:cNvSpPr txBox="1"/>
          <p:nvPr/>
        </p:nvSpPr>
        <p:spPr>
          <a:xfrm>
            <a:off x="1911233" y="4583811"/>
            <a:ext cx="689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/</a:t>
            </a:r>
            <a:r>
              <a:rPr lang="pt-BR" b="1" dirty="0" err="1"/>
              <a:t>rodrigothomazgerber</a:t>
            </a:r>
            <a:endParaRPr lang="pt-BR" b="1" dirty="0"/>
          </a:p>
        </p:txBody>
      </p:sp>
      <p:sp>
        <p:nvSpPr>
          <p:cNvPr id="54" name="TextBox 53">
            <a:hlinkClick r:id="rId10" tooltip="/in/brunohenriquenunes/"/>
            <a:extLst>
              <a:ext uri="{FF2B5EF4-FFF2-40B4-BE49-F238E27FC236}">
                <a16:creationId xmlns:a16="http://schemas.microsoft.com/office/drawing/2014/main" id="{8E39DB96-9104-8EAD-281C-E01BFEA9FEDB}"/>
              </a:ext>
            </a:extLst>
          </p:cNvPr>
          <p:cNvSpPr txBox="1"/>
          <p:nvPr/>
        </p:nvSpPr>
        <p:spPr>
          <a:xfrm>
            <a:off x="1911233" y="4297550"/>
            <a:ext cx="689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/</a:t>
            </a:r>
            <a:r>
              <a:rPr lang="pt-BR" b="1" dirty="0" err="1"/>
              <a:t>davidantonio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98156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125427-uhd_3840_2160_25fps">
            <a:hlinkClick r:id="" action="ppaction://media"/>
            <a:extLst>
              <a:ext uri="{FF2B5EF4-FFF2-40B4-BE49-F238E27FC236}">
                <a16:creationId xmlns:a16="http://schemas.microsoft.com/office/drawing/2014/main" id="{9911A601-1453-7C37-4FFC-D36A3D5331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D4C1BA-69DC-1CA3-12F4-DBE7043535EF}"/>
              </a:ext>
            </a:extLst>
          </p:cNvPr>
          <p:cNvSpPr txBox="1"/>
          <p:nvPr/>
        </p:nvSpPr>
        <p:spPr>
          <a:xfrm>
            <a:off x="2203373" y="2214390"/>
            <a:ext cx="4660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</a:rPr>
              <a:t>Perguntas?</a:t>
            </a:r>
          </a:p>
        </p:txBody>
      </p:sp>
    </p:spTree>
    <p:extLst>
      <p:ext uri="{BB962C8B-B14F-4D97-AF65-F5344CB8AC3E}">
        <p14:creationId xmlns:p14="http://schemas.microsoft.com/office/powerpoint/2010/main" val="134835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401417" y="853527"/>
            <a:ext cx="4083287" cy="105185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 dirty="0">
                <a:highlight>
                  <a:srgbClr val="FFFFFF"/>
                </a:highlight>
              </a:rPr>
              <a:t>OBJETIVO</a:t>
            </a:r>
          </a:p>
        </p:txBody>
      </p:sp>
      <p:pic>
        <p:nvPicPr>
          <p:cNvPr id="96" name="Picture 95" descr="polígonos 3D com pontos e linhas num fundo branco">
            <a:extLst>
              <a:ext uri="{FF2B5EF4-FFF2-40B4-BE49-F238E27FC236}">
                <a16:creationId xmlns:a16="http://schemas.microsoft.com/office/drawing/2014/main" id="{AB029F82-0E62-7D4C-CBEB-FFFA6723C5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3" r="52796" b="1"/>
          <a:stretch/>
        </p:blipFill>
        <p:spPr>
          <a:xfrm>
            <a:off x="20" y="10"/>
            <a:ext cx="3863363" cy="5143490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653359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401416" y="1596029"/>
            <a:ext cx="4445129" cy="336156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0" defTabSz="914400">
              <a:spcAft>
                <a:spcPts val="600"/>
              </a:spcAft>
              <a:buNone/>
            </a:pPr>
            <a:r>
              <a:rPr lang="en-US" sz="1500" dirty="0">
                <a:highlight>
                  <a:srgbClr val="FFFFFF"/>
                </a:highlight>
              </a:rPr>
              <a:t>A startup </a:t>
            </a:r>
            <a:r>
              <a:rPr lang="en-US" sz="1500" b="1" dirty="0">
                <a:solidFill>
                  <a:srgbClr val="FF0000"/>
                </a:solidFill>
                <a:highlight>
                  <a:srgbClr val="FFFFFF"/>
                </a:highlight>
              </a:rPr>
              <a:t>Nova Tech </a:t>
            </a:r>
            <a:r>
              <a:rPr lang="en-US" sz="1500" dirty="0" err="1">
                <a:highlight>
                  <a:srgbClr val="FFFFFF"/>
                </a:highlight>
              </a:rPr>
              <a:t>está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dirty="0" err="1">
                <a:highlight>
                  <a:srgbClr val="FFFFFF"/>
                </a:highlight>
              </a:rPr>
              <a:t>criando</a:t>
            </a:r>
            <a:r>
              <a:rPr lang="en-US" sz="1500" dirty="0">
                <a:highlight>
                  <a:srgbClr val="FFFFFF"/>
                </a:highlight>
              </a:rPr>
              <a:t> um e-commerce. O time </a:t>
            </a:r>
            <a:r>
              <a:rPr lang="en-US" sz="1500" dirty="0" err="1">
                <a:highlight>
                  <a:srgbClr val="FFFFFF"/>
                </a:highlight>
              </a:rPr>
              <a:t>responsável</a:t>
            </a:r>
            <a:r>
              <a:rPr lang="en-US" sz="1500" dirty="0">
                <a:highlight>
                  <a:srgbClr val="FFFFFF"/>
                </a:highlight>
              </a:rPr>
              <a:t> pela </a:t>
            </a:r>
            <a:r>
              <a:rPr lang="en-US" sz="1500" dirty="0" err="1">
                <a:highlight>
                  <a:srgbClr val="FFFFFF"/>
                </a:highlight>
              </a:rPr>
              <a:t>infraestrutura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dirty="0" err="1">
                <a:highlight>
                  <a:srgbClr val="FFFFFF"/>
                </a:highlight>
              </a:rPr>
              <a:t>decidiu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dirty="0" err="1">
                <a:highlight>
                  <a:srgbClr val="FFFFFF"/>
                </a:highlight>
              </a:rPr>
              <a:t>contratar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dirty="0" err="1">
                <a:highlight>
                  <a:srgbClr val="FFFFFF"/>
                </a:highlight>
              </a:rPr>
              <a:t>uma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dirty="0" err="1">
                <a:highlight>
                  <a:srgbClr val="FFFFFF"/>
                </a:highlight>
              </a:rPr>
              <a:t>consultoria</a:t>
            </a:r>
            <a:r>
              <a:rPr lang="en-US" sz="1500" dirty="0">
                <a:highlight>
                  <a:srgbClr val="FFFFFF"/>
                </a:highlight>
              </a:rPr>
              <a:t> para </a:t>
            </a:r>
            <a:r>
              <a:rPr lang="en-US" sz="1500" b="1" dirty="0" err="1">
                <a:highlight>
                  <a:srgbClr val="FFFFFF"/>
                </a:highlight>
              </a:rPr>
              <a:t>evoluir</a:t>
            </a:r>
            <a:r>
              <a:rPr lang="en-US" sz="1500" b="1" dirty="0">
                <a:highlight>
                  <a:srgbClr val="FFFFFF"/>
                </a:highlight>
              </a:rPr>
              <a:t> </a:t>
            </a:r>
            <a:r>
              <a:rPr lang="en-US" sz="1500" b="1" dirty="0" err="1">
                <a:highlight>
                  <a:srgbClr val="FFFFFF"/>
                </a:highlight>
              </a:rPr>
              <a:t>sua</a:t>
            </a:r>
            <a:r>
              <a:rPr lang="en-US" sz="1500" b="1" dirty="0">
                <a:highlight>
                  <a:srgbClr val="FFFFFF"/>
                </a:highlight>
              </a:rPr>
              <a:t> </a:t>
            </a:r>
            <a:r>
              <a:rPr lang="en-US" sz="1500" b="1" dirty="0" err="1">
                <a:highlight>
                  <a:srgbClr val="FFFFFF"/>
                </a:highlight>
              </a:rPr>
              <a:t>arquitetura</a:t>
            </a:r>
            <a:r>
              <a:rPr lang="en-US" sz="1500" dirty="0">
                <a:highlight>
                  <a:srgbClr val="FFFFFF"/>
                </a:highlight>
              </a:rPr>
              <a:t>. Tendo </a:t>
            </a:r>
            <a:r>
              <a:rPr lang="en-US" sz="1500" dirty="0" err="1">
                <a:highlight>
                  <a:srgbClr val="FFFFFF"/>
                </a:highlight>
              </a:rPr>
              <a:t>disponível</a:t>
            </a:r>
            <a:r>
              <a:rPr lang="en-US" sz="1500" dirty="0">
                <a:highlight>
                  <a:srgbClr val="FFFFFF"/>
                </a:highlight>
              </a:rPr>
              <a:t> para </a:t>
            </a:r>
            <a:r>
              <a:rPr lang="en-US" sz="1500" dirty="0" err="1">
                <a:highlight>
                  <a:srgbClr val="FFFFFF"/>
                </a:highlight>
              </a:rPr>
              <a:t>investimento</a:t>
            </a:r>
            <a:r>
              <a:rPr lang="en-US" sz="1500" dirty="0">
                <a:highlight>
                  <a:srgbClr val="FFFFFF"/>
                </a:highlight>
              </a:rPr>
              <a:t> um </a:t>
            </a:r>
            <a:r>
              <a:rPr lang="en-US" sz="1500" b="1" dirty="0" err="1">
                <a:highlight>
                  <a:srgbClr val="FFFFFF"/>
                </a:highlight>
              </a:rPr>
              <a:t>aporte</a:t>
            </a:r>
            <a:r>
              <a:rPr lang="en-US" sz="1500" b="1" dirty="0">
                <a:highlight>
                  <a:srgbClr val="FFFFFF"/>
                </a:highlight>
              </a:rPr>
              <a:t> </a:t>
            </a:r>
            <a:r>
              <a:rPr lang="en-US" sz="1500" b="1" dirty="0" err="1">
                <a:highlight>
                  <a:srgbClr val="FFFFFF"/>
                </a:highlight>
              </a:rPr>
              <a:t>inicial</a:t>
            </a:r>
            <a:r>
              <a:rPr lang="en-US" sz="1500" b="1" dirty="0">
                <a:highlight>
                  <a:srgbClr val="FFFFFF"/>
                </a:highlight>
              </a:rPr>
              <a:t> de </a:t>
            </a:r>
            <a:r>
              <a:rPr lang="en-US" sz="1500" b="1" dirty="0" err="1">
                <a:highlight>
                  <a:srgbClr val="FFFFFF"/>
                </a:highlight>
              </a:rPr>
              <a:t>até</a:t>
            </a:r>
            <a:r>
              <a:rPr lang="en-US" sz="1500" b="1" dirty="0">
                <a:highlight>
                  <a:srgbClr val="FFFFFF"/>
                </a:highlight>
              </a:rPr>
              <a:t> $10.000,00</a:t>
            </a:r>
            <a:r>
              <a:rPr lang="en-US" sz="1500" dirty="0">
                <a:highlight>
                  <a:srgbClr val="FFFFFF"/>
                </a:highlight>
              </a:rPr>
              <a:t> para </a:t>
            </a:r>
            <a:r>
              <a:rPr lang="en-US" sz="1500" b="1" dirty="0" err="1">
                <a:highlight>
                  <a:srgbClr val="FFFFFF"/>
                </a:highlight>
              </a:rPr>
              <a:t>compromissos</a:t>
            </a:r>
            <a:r>
              <a:rPr lang="en-US" sz="1500" b="1" dirty="0">
                <a:highlight>
                  <a:srgbClr val="FFFFFF"/>
                </a:highlight>
              </a:rPr>
              <a:t> de </a:t>
            </a:r>
            <a:r>
              <a:rPr lang="en-US" sz="1500" b="1" dirty="0" err="1">
                <a:highlight>
                  <a:srgbClr val="FFFFFF"/>
                </a:highlight>
              </a:rPr>
              <a:t>longo</a:t>
            </a:r>
            <a:r>
              <a:rPr lang="en-US" sz="1500" b="1" dirty="0">
                <a:highlight>
                  <a:srgbClr val="FFFFFF"/>
                </a:highlight>
              </a:rPr>
              <a:t> </a:t>
            </a:r>
            <a:r>
              <a:rPr lang="en-US" sz="1500" b="1" dirty="0" err="1">
                <a:highlight>
                  <a:srgbClr val="FFFFFF"/>
                </a:highlight>
              </a:rPr>
              <a:t>prazo</a:t>
            </a:r>
            <a:r>
              <a:rPr lang="en-US" sz="1500" b="1" dirty="0">
                <a:highlight>
                  <a:srgbClr val="FFFFFF"/>
                </a:highlight>
              </a:rPr>
              <a:t>,</a:t>
            </a:r>
            <a:r>
              <a:rPr lang="en-US" sz="1500" dirty="0">
                <a:highlight>
                  <a:srgbClr val="FFFFFF"/>
                </a:highlight>
              </a:rPr>
              <a:t> </a:t>
            </a:r>
            <a:r>
              <a:rPr lang="en-US" sz="1500" dirty="0" err="1">
                <a:highlight>
                  <a:srgbClr val="FFFFFF"/>
                </a:highlight>
              </a:rPr>
              <a:t>além</a:t>
            </a:r>
            <a:r>
              <a:rPr lang="en-US" sz="1500" dirty="0">
                <a:highlight>
                  <a:srgbClr val="FFFFFF"/>
                </a:highlight>
              </a:rPr>
              <a:t> de um </a:t>
            </a:r>
            <a:r>
              <a:rPr lang="en-US" sz="1500" b="1" dirty="0" err="1">
                <a:highlight>
                  <a:srgbClr val="FFFFFF"/>
                </a:highlight>
              </a:rPr>
              <a:t>orçamento</a:t>
            </a:r>
            <a:r>
              <a:rPr lang="en-US" sz="1500" b="1" dirty="0">
                <a:highlight>
                  <a:srgbClr val="FFFFFF"/>
                </a:highlight>
              </a:rPr>
              <a:t> mensal de $500,00</a:t>
            </a:r>
            <a:r>
              <a:rPr lang="en-US" sz="1500" dirty="0">
                <a:highlight>
                  <a:srgbClr val="FFFFFF"/>
                </a:highlight>
              </a:rPr>
              <a:t> para </a:t>
            </a:r>
            <a:r>
              <a:rPr lang="en-US" sz="1500" dirty="0" err="1">
                <a:highlight>
                  <a:srgbClr val="FFFFFF"/>
                </a:highlight>
              </a:rPr>
              <a:t>gastos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dirty="0" err="1">
                <a:highlight>
                  <a:srgbClr val="FFFFFF"/>
                </a:highlight>
              </a:rPr>
              <a:t>adicionais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dirty="0" err="1">
                <a:highlight>
                  <a:srgbClr val="FFFFFF"/>
                </a:highlight>
              </a:rPr>
              <a:t>recorrentes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dirty="0" err="1">
                <a:highlight>
                  <a:srgbClr val="FFFFFF"/>
                </a:highlight>
              </a:rPr>
              <a:t>na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dirty="0" err="1">
                <a:highlight>
                  <a:srgbClr val="FFFFFF"/>
                </a:highlight>
              </a:rPr>
              <a:t>nuvem</a:t>
            </a:r>
            <a:r>
              <a:rPr lang="en-US" sz="1500" dirty="0">
                <a:highlight>
                  <a:srgbClr val="FFFFFF"/>
                </a:highlight>
              </a:rPr>
              <a:t> AWS. </a:t>
            </a:r>
          </a:p>
          <a:p>
            <a:pPr marL="0" indent="0" defTabSz="914400">
              <a:spcAft>
                <a:spcPts val="600"/>
              </a:spcAft>
              <a:buNone/>
            </a:pPr>
            <a:endParaRPr lang="en-US" sz="1500" dirty="0">
              <a:highlight>
                <a:srgbClr val="FFFFFF"/>
              </a:highlight>
            </a:endParaRPr>
          </a:p>
          <a:p>
            <a:pPr marL="0" indent="0" defTabSz="914400">
              <a:spcAft>
                <a:spcPts val="600"/>
              </a:spcAft>
              <a:buNone/>
            </a:pPr>
            <a:r>
              <a:rPr lang="en-US" sz="1500" dirty="0">
                <a:highlight>
                  <a:srgbClr val="FFFFFF"/>
                </a:highlight>
              </a:rPr>
              <a:t>A Nova Tech </a:t>
            </a:r>
            <a:r>
              <a:rPr lang="en-US" sz="1500" dirty="0" err="1">
                <a:highlight>
                  <a:srgbClr val="FFFFFF"/>
                </a:highlight>
              </a:rPr>
              <a:t>deseja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dirty="0" err="1">
                <a:highlight>
                  <a:srgbClr val="FFFFFF"/>
                </a:highlight>
              </a:rPr>
              <a:t>uma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dirty="0" err="1">
                <a:highlight>
                  <a:srgbClr val="FFFFFF"/>
                </a:highlight>
              </a:rPr>
              <a:t>arquitetura</a:t>
            </a:r>
            <a:r>
              <a:rPr lang="en-US" sz="1500" dirty="0">
                <a:highlight>
                  <a:srgbClr val="FFFFFF"/>
                </a:highlight>
              </a:rPr>
              <a:t> </a:t>
            </a:r>
            <a:r>
              <a:rPr lang="en-US" sz="1500" b="1" dirty="0" err="1">
                <a:highlight>
                  <a:srgbClr val="FFFFFF"/>
                </a:highlight>
              </a:rPr>
              <a:t>baseada</a:t>
            </a:r>
            <a:r>
              <a:rPr lang="en-US" sz="1500" b="1" dirty="0">
                <a:highlight>
                  <a:srgbClr val="FFFFFF"/>
                </a:highlight>
              </a:rPr>
              <a:t> </a:t>
            </a:r>
            <a:r>
              <a:rPr lang="en-US" sz="1500" b="1" dirty="0" err="1">
                <a:highlight>
                  <a:srgbClr val="FFFFFF"/>
                </a:highlight>
              </a:rPr>
              <a:t>nas</a:t>
            </a:r>
            <a:r>
              <a:rPr lang="en-US" sz="1500" b="1" dirty="0">
                <a:highlight>
                  <a:srgbClr val="FFFFFF"/>
                </a:highlight>
              </a:rPr>
              <a:t> </a:t>
            </a:r>
            <a:r>
              <a:rPr lang="en-US" sz="1500" b="1" dirty="0" err="1">
                <a:highlight>
                  <a:srgbClr val="FFFFFF"/>
                </a:highlight>
              </a:rPr>
              <a:t>melhores</a:t>
            </a:r>
            <a:r>
              <a:rPr lang="en-US" sz="1500" b="1" dirty="0">
                <a:highlight>
                  <a:srgbClr val="FFFFFF"/>
                </a:highlight>
              </a:rPr>
              <a:t> </a:t>
            </a:r>
            <a:r>
              <a:rPr lang="en-US" sz="1500" b="1" dirty="0" err="1">
                <a:highlight>
                  <a:srgbClr val="FFFFFF"/>
                </a:highlight>
              </a:rPr>
              <a:t>práticas</a:t>
            </a:r>
            <a:r>
              <a:rPr lang="en-US" sz="1500" b="1" dirty="0">
                <a:highlight>
                  <a:srgbClr val="FFFFFF"/>
                </a:highlight>
              </a:rPr>
              <a:t> da AWS.</a:t>
            </a:r>
            <a:endParaRPr lang="en-US" sz="1500" dirty="0">
              <a:highlight>
                <a:srgbClr val="FFFFFF"/>
              </a:highlight>
            </a:endParaRPr>
          </a:p>
        </p:txBody>
      </p:sp>
      <p:pic>
        <p:nvPicPr>
          <p:cNvPr id="6" name="Picture 5" descr="A logo with a smile&#10;&#10;Description automatically generated">
            <a:extLst>
              <a:ext uri="{FF2B5EF4-FFF2-40B4-BE49-F238E27FC236}">
                <a16:creationId xmlns:a16="http://schemas.microsoft.com/office/drawing/2014/main" id="{12314624-10AF-D6FC-08A0-EB50BE25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280" y="4289973"/>
            <a:ext cx="911560" cy="54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1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79161" y="479394"/>
            <a:ext cx="2678858" cy="26801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5000" kern="120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Situação atual</a:t>
            </a:r>
          </a:p>
        </p:txBody>
      </p:sp>
      <p:sp>
        <p:nvSpPr>
          <p:cNvPr id="10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3306950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8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 descr="Diagrama&#10;&#10;Descrição gerada automaticamente">
            <a:extLst>
              <a:ext uri="{FF2B5EF4-FFF2-40B4-BE49-F238E27FC236}">
                <a16:creationId xmlns:a16="http://schemas.microsoft.com/office/drawing/2014/main" id="{F0E8FF51-AF97-78C6-4948-4A6F96AB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95" y="482599"/>
            <a:ext cx="6606009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7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82458" y="313407"/>
            <a:ext cx="2678858" cy="268013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300" kern="1200" dirty="0" err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Arquitetura</a:t>
            </a:r>
            <a:r>
              <a:rPr lang="en-US" sz="4300" kern="1200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 </a:t>
            </a:r>
            <a:r>
              <a:rPr lang="en-US" sz="4300" kern="1200" dirty="0" err="1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Proposta</a:t>
            </a:r>
            <a:endParaRPr lang="en-US" sz="4300" kern="1200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10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3306950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63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shapes and colors&#10;&#10;Description automatically generated">
            <a:extLst>
              <a:ext uri="{FF2B5EF4-FFF2-40B4-BE49-F238E27FC236}">
                <a16:creationId xmlns:a16="http://schemas.microsoft.com/office/drawing/2014/main" id="{ABC47CA5-0FB1-2C7F-16BE-6C0A0102B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5" y="1171129"/>
            <a:ext cx="8868069" cy="30373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4401417" y="853527"/>
            <a:ext cx="4083287" cy="105185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 dirty="0"/>
              <a:t>TECNOLOGIAS</a:t>
            </a:r>
          </a:p>
        </p:txBody>
      </p:sp>
      <p:pic>
        <p:nvPicPr>
          <p:cNvPr id="103" name="Picture 102" descr="Vista superior de materiais escolares, auscultadores e iPad numa superfície branca">
            <a:extLst>
              <a:ext uri="{FF2B5EF4-FFF2-40B4-BE49-F238E27FC236}">
                <a16:creationId xmlns:a16="http://schemas.microsoft.com/office/drawing/2014/main" id="{D3F53001-F54F-E271-DA53-C05C4510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63"/>
          <a:stretch/>
        </p:blipFill>
        <p:spPr>
          <a:xfrm>
            <a:off x="20" y="10"/>
            <a:ext cx="3863363" cy="5143490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653359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4280231" y="1379453"/>
            <a:ext cx="4083287" cy="269340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 e DNS Global: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Route 53: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Para fornecer DNS globalmente e rotear o tráfego com baixa latência para usuários de diferentes regiões. O custo é razoável e essencial para alcançar clientes de forma eficiente.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VPC com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Multi-AZ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 VPC existente precisa ser configurada para suportar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multi-regiões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multi-Availability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Zones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AZs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). Usar múltiplas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AZs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para alta disponibilidade, especialmente para o EC2 e RDS.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 descr="Vista superior de materiais escolares, auscultadores e iPad numa superfície branca">
            <a:extLst>
              <a:ext uri="{FF2B5EF4-FFF2-40B4-BE49-F238E27FC236}">
                <a16:creationId xmlns:a16="http://schemas.microsoft.com/office/drawing/2014/main" id="{D3F53001-F54F-E271-DA53-C05C4510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63"/>
          <a:stretch/>
        </p:blipFill>
        <p:spPr>
          <a:xfrm>
            <a:off x="20" y="10"/>
            <a:ext cx="3863363" cy="5143490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653359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4478772" y="785562"/>
            <a:ext cx="4083287" cy="292257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r>
              <a:rPr lang="pt-B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 e Escalabilidade: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Elastic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Balancing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(ELB):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Para distribuir o tráfego de entrada entre várias instâncias de EC2, proporcionando redundância e escalabilidade. Pode ser configurado para suportar escalabilidade automática com base na demanda, o que ajuda a reduzir os custos.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EC2 com Auto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Usar instâncias EC2 otimizadas para custo (exemplo, T3 ou T4) e habilitar o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auto-scaling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para que o serviço escale automaticamente de acordo com a demanda.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endParaRPr lang="pt-B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5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 descr="Vista superior de materiais escolares, auscultadores e iPad numa superfície branca">
            <a:extLst>
              <a:ext uri="{FF2B5EF4-FFF2-40B4-BE49-F238E27FC236}">
                <a16:creationId xmlns:a16="http://schemas.microsoft.com/office/drawing/2014/main" id="{D3F53001-F54F-E271-DA53-C05C4510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63"/>
          <a:stretch/>
        </p:blipFill>
        <p:spPr>
          <a:xfrm>
            <a:off x="20" y="10"/>
            <a:ext cx="3863363" cy="5143490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653359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4478772" y="735020"/>
            <a:ext cx="4083287" cy="292257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r>
              <a:rPr lang="pt-B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Distribuição de Conteúdo Global</a:t>
            </a:r>
          </a:p>
          <a:p>
            <a:pPr marL="228600" lvl="0" indent="0" defTabSz="914400">
              <a:spcBef>
                <a:spcPts val="0"/>
              </a:spcBef>
              <a:spcAft>
                <a:spcPts val="600"/>
              </a:spcAft>
              <a:buSzPts val="1300"/>
              <a:buNone/>
            </a:pP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0" indent="-171450" defTabSz="91440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CloudFront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Serviço de CDN para garantir baixa latência na entrega de conteúdo estático e dinâmico globalmente. Pode ser integrado ao S3 para uma distribuição eficiente e econômica.</a:t>
            </a:r>
          </a:p>
        </p:txBody>
      </p:sp>
    </p:spTree>
    <p:extLst>
      <p:ext uri="{BB962C8B-B14F-4D97-AF65-F5344CB8AC3E}">
        <p14:creationId xmlns:p14="http://schemas.microsoft.com/office/powerpoint/2010/main" val="1043999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37E57D6BA82874EA3A577F63014304F" ma:contentTypeVersion="21" ma:contentTypeDescription="Crie um novo documento." ma:contentTypeScope="" ma:versionID="9fd875daac0a3e2caf51c587a98a4dc6">
  <xsd:schema xmlns:xsd="http://www.w3.org/2001/XMLSchema" xmlns:xs="http://www.w3.org/2001/XMLSchema" xmlns:p="http://schemas.microsoft.com/office/2006/metadata/properties" xmlns:ns2="d2edcc65-142a-49e1-9f5e-bac1dfd6bf38" xmlns:ns3="e22209be-61c4-4581-9001-1fb5230e3f42" targetNamespace="http://schemas.microsoft.com/office/2006/metadata/properties" ma:root="true" ma:fieldsID="3dd77e8b7c6a817b649320c93ec4821c" ns2:_="" ns3:_="">
    <xsd:import namespace="d2edcc65-142a-49e1-9f5e-bac1dfd6bf38"/>
    <xsd:import namespace="e22209be-61c4-4581-9001-1fb5230e3f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Preview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Conte_x00fa_d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edcc65-142a-49e1-9f5e-bac1dfd6bf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Preview" ma:index="20" nillable="true" ma:displayName="Preview" ma:format="Thumbnail" ma:internalName="Preview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Marcações de imagem" ma:readOnly="false" ma:fieldId="{5cf76f15-5ced-4ddc-b409-7134ff3c332f}" ma:taxonomyMulti="true" ma:sspId="ed2ae365-7403-4601-a99c-c70f0c73a1b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Conte_x00fa_do" ma:index="27" nillable="true" ma:displayName="Conteúdo" ma:description="Conteúdo presente no Slide" ma:format="Dropdown" ma:internalName="Conte_x00fa_do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2209be-61c4-4581-9001-1fb5230e3f4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b711e09-64bd-4afb-896a-87a6e380f663}" ma:internalName="TaxCatchAll" ma:showField="CatchAllData" ma:web="e22209be-61c4-4581-9001-1fb5230e3f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edcc65-142a-49e1-9f5e-bac1dfd6bf38">
      <Terms xmlns="http://schemas.microsoft.com/office/infopath/2007/PartnerControls"/>
    </lcf76f155ced4ddcb4097134ff3c332f>
    <TaxCatchAll xmlns="e22209be-61c4-4581-9001-1fb5230e3f42" xsi:nil="true"/>
    <Preview xmlns="d2edcc65-142a-49e1-9f5e-bac1dfd6bf38" xsi:nil="true"/>
    <Conte_x00fa_do xmlns="d2edcc65-142a-49e1-9f5e-bac1dfd6bf38" xsi:nil="true"/>
  </documentManagement>
</p:properties>
</file>

<file path=customXml/itemProps1.xml><?xml version="1.0" encoding="utf-8"?>
<ds:datastoreItem xmlns:ds="http://schemas.openxmlformats.org/officeDocument/2006/customXml" ds:itemID="{B9018A26-2967-4CC8-A9E8-EF17E5DD37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08E1ED-DEFF-47F8-9E0A-9D1E3DC70742}">
  <ds:schemaRefs>
    <ds:schemaRef ds:uri="d2edcc65-142a-49e1-9f5e-bac1dfd6bf38"/>
    <ds:schemaRef ds:uri="e22209be-61c4-4581-9001-1fb5230e3f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66D53B8-608D-47C8-ABB3-03AC9F8C606A}">
  <ds:schemaRefs>
    <ds:schemaRef ds:uri="d2edcc65-142a-49e1-9f5e-bac1dfd6bf38"/>
    <ds:schemaRef ds:uri="e22209be-61c4-4581-9001-1fb5230e3f4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613</Words>
  <Application>Microsoft Office PowerPoint</Application>
  <PresentationFormat>On-screen Show (16:9)</PresentationFormat>
  <Paragraphs>59</Paragraphs>
  <Slides>18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 Display</vt:lpstr>
      <vt:lpstr>Aptos</vt:lpstr>
      <vt:lpstr>Wingdings</vt:lpstr>
      <vt:lpstr>Arial</vt:lpstr>
      <vt:lpstr>Office Theme</vt:lpstr>
      <vt:lpstr>Alcance Global Grupo 5</vt:lpstr>
      <vt:lpstr>OBJETIVO</vt:lpstr>
      <vt:lpstr>Situação atual</vt:lpstr>
      <vt:lpstr>PowerPoint Presentation</vt:lpstr>
      <vt:lpstr>Arquitetura Proposta</vt:lpstr>
      <vt:lpstr>PowerPoint Presentation</vt:lpstr>
      <vt:lpstr>TECNOLOGIAS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Estimativa de custos</vt:lpstr>
      <vt:lpstr>PowerPoint Presentation</vt:lpstr>
      <vt:lpstr>Grupo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Website para Divulgação de Currículo</dc:title>
  <cp:lastModifiedBy>Bruno Henrique Nunes</cp:lastModifiedBy>
  <cp:revision>14</cp:revision>
  <dcterms:modified xsi:type="dcterms:W3CDTF">2024-10-16T23:47:16Z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0x010100937E57D6BA82874EA3A577F63014304F</vt:lpwstr>
  </property>
</Properties>
</file>